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83" r:id="rId6"/>
    <p:sldId id="260" r:id="rId7"/>
    <p:sldId id="261" r:id="rId8"/>
    <p:sldId id="262" r:id="rId9"/>
    <p:sldId id="263" r:id="rId10"/>
    <p:sldId id="274" r:id="rId11"/>
    <p:sldId id="264" r:id="rId12"/>
    <p:sldId id="267" r:id="rId13"/>
    <p:sldId id="265" r:id="rId14"/>
    <p:sldId id="272" r:id="rId15"/>
    <p:sldId id="266" r:id="rId16"/>
    <p:sldId id="275" r:id="rId17"/>
    <p:sldId id="269" r:id="rId18"/>
    <p:sldId id="273" r:id="rId19"/>
    <p:sldId id="280" r:id="rId20"/>
    <p:sldId id="281" r:id="rId21"/>
    <p:sldId id="270" r:id="rId22"/>
    <p:sldId id="284" r:id="rId23"/>
    <p:sldId id="285" r:id="rId24"/>
    <p:sldId id="271" r:id="rId25"/>
    <p:sldId id="279" r:id="rId26"/>
    <p:sldId id="276" r:id="rId27"/>
    <p:sldId id="277" r:id="rId28"/>
    <p:sldId id="282" r:id="rId29"/>
    <p:sldId id="27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1523BB2-2344-4328-9C64-8FE7EC7DC779}" type="datetimeFigureOut">
              <a:rPr lang="en-US" smtClean="0"/>
              <a:t>5/3/2015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94526EB-CE26-4FCF-8B8A-D78986887EC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8077200" cy="2590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 REPRODUCTIVE SYSTEM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>
                <a:solidFill>
                  <a:srgbClr val="C00000"/>
                </a:solidFill>
              </a:rPr>
              <a:t/>
            </a:r>
            <a:br>
              <a:rPr lang="en-US" dirty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1:MALE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620000" cy="2743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IMAGING MODALITIES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ULTRASOND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MRI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RADIOISOTOPES STUDIES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ANGIOGRAPHY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15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76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Cysts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99" y="1447800"/>
            <a:ext cx="4713691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" y="1480751"/>
            <a:ext cx="429768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63019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Epididymal cyst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29200" y="445532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spermatocele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28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798" y="0"/>
            <a:ext cx="59436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</a:rPr>
              <a:t>Benign Prostatic Hyperplasia</a:t>
            </a:r>
            <a:endParaRPr lang="en-US" sz="2800" dirty="0">
              <a:solidFill>
                <a:schemeClr val="accent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799" y="510863"/>
            <a:ext cx="6934201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254" y="3297237"/>
            <a:ext cx="4511675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6" y="3297237"/>
            <a:ext cx="4035425" cy="355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" y="296622"/>
            <a:ext cx="1905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Typically there is an increase in volume of the prostate with a calculated volume exceeding 30cc ( (A x B x C)/2 ). The central gland is enlarged, and is hypo echoic or of mixed echogenicity  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22679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FEMALE REPRODUCTIVE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MODALITIES UTELYZED FOR EVALUATION.</a:t>
            </a:r>
          </a:p>
          <a:p>
            <a:r>
              <a:rPr lang="en-US" dirty="0" smtClean="0"/>
              <a:t>ULTRASOUND</a:t>
            </a:r>
          </a:p>
          <a:p>
            <a:r>
              <a:rPr lang="en-US" dirty="0" smtClean="0"/>
              <a:t>PLANE X-RAY AND FLUOROSCOPY</a:t>
            </a:r>
          </a:p>
          <a:p>
            <a:r>
              <a:rPr lang="en-US" dirty="0" smtClean="0"/>
              <a:t>CT SCAN</a:t>
            </a:r>
          </a:p>
          <a:p>
            <a:r>
              <a:rPr lang="en-US" dirty="0" smtClean="0"/>
              <a:t>MRI</a:t>
            </a:r>
          </a:p>
          <a:p>
            <a:r>
              <a:rPr lang="en-US" dirty="0" smtClean="0"/>
              <a:t>ANGIOGRAPHY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45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3048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2"/>
                </a:solidFill>
              </a:rPr>
              <a:t>RADIOLOGICAL ANATOMY</a:t>
            </a:r>
            <a:endParaRPr lang="en-US" sz="2400" dirty="0">
              <a:solidFill>
                <a:schemeClr val="accent2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341" y="3200400"/>
            <a:ext cx="4287014" cy="347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4722341" cy="3956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4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122"/>
            <a:ext cx="9144000" cy="593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34290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Uterus is pear shape structure measure 7.5x4.5x3 cm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914" y="1295400"/>
            <a:ext cx="4389128" cy="420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59" y="1295400"/>
            <a:ext cx="4721921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1200" y="4572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2"/>
                </a:solidFill>
              </a:rPr>
              <a:t>Normal Hysterosalphingogram</a:t>
            </a:r>
            <a:endParaRPr 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42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8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9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47368"/>
            <a:ext cx="47625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892"/>
            <a:ext cx="499110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7352"/>
            <a:ext cx="4791929" cy="343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929" y="3458244"/>
            <a:ext cx="4343833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61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780" y="1358907"/>
            <a:ext cx="6175375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78" y="2459838"/>
            <a:ext cx="2994025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1524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Normal endometrial thickening after menstrual cycle and in early proliferative phase is 5mm.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In secretory phase up to 14 mm is normal.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In postmenopausal women endometrial thickening more than 5mm is considered abnormal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9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838200"/>
            <a:ext cx="501684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4114800" cy="411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7400" y="1524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Ultrasound images shows IUCD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6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C00000"/>
                </a:solidFill>
              </a:rPr>
              <a:t>ANATOMY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60" y="1371599"/>
            <a:ext cx="5577840" cy="524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69" y="1371599"/>
            <a:ext cx="3603229" cy="505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36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945" y="838517"/>
            <a:ext cx="3518021" cy="414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94" y="838517"/>
            <a:ext cx="4760913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762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Plane x-ray shows vaginal pessary and IUCD in uterus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44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254" y="838603"/>
            <a:ext cx="4408487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2" y="838603"/>
            <a:ext cx="466344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5399" y="296189"/>
            <a:ext cx="3722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2"/>
                </a:solidFill>
              </a:rPr>
              <a:t>HAEMORRHAGIC CYST INOVARY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0800000" flipV="1">
            <a:off x="228600" y="296190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2"/>
                </a:solidFill>
              </a:rPr>
              <a:t>MULTIPLE CYSTS IN OVARY(Polycystic ovary)</a:t>
            </a:r>
            <a:endParaRPr lang="en-US" sz="2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6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02957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107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333" y="36871"/>
            <a:ext cx="3837975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71"/>
            <a:ext cx="529937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313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387" y="445532"/>
            <a:ext cx="5205613" cy="483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3935324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9144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 image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19600" y="76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MRI :Sagittal image of Uterus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91000" y="3429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Bladder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91400" y="4114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Rectum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361366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Cervix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48006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Vagina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5638800"/>
            <a:ext cx="3581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 MRI sagittal image :White arrow represent the myometrium</a:t>
            </a:r>
          </a:p>
          <a:p>
            <a:r>
              <a:rPr lang="en-US" dirty="0" smtClean="0"/>
              <a:t>Black arrow show endometrium 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541193" y="1905000"/>
            <a:ext cx="926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Uterus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1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04800"/>
            <a:ext cx="44196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85800" y="1676400"/>
            <a:ext cx="30861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CORONAL T2WI MRI</a:t>
            </a:r>
          </a:p>
          <a:p>
            <a:endParaRPr lang="en-US" dirty="0"/>
          </a:p>
          <a:p>
            <a:r>
              <a:rPr lang="en-US" dirty="0"/>
              <a:t>O: OVARIES</a:t>
            </a:r>
          </a:p>
          <a:p>
            <a:r>
              <a:rPr lang="en-US" dirty="0"/>
              <a:t>U: UTERUS</a:t>
            </a:r>
          </a:p>
          <a:p>
            <a:r>
              <a:rPr lang="en-US" dirty="0"/>
              <a:t>B: BLADDER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752600" y="2667000"/>
            <a:ext cx="4343400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828800" y="2415064"/>
            <a:ext cx="3657600" cy="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828800" y="2933700"/>
            <a:ext cx="3657600" cy="3810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545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medscape.com/pi/emed/ckb/radiology/336139-405335-2074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85800"/>
            <a:ext cx="4003248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55024"/>
            <a:ext cx="3108960" cy="428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35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-23352"/>
            <a:ext cx="2971800" cy="303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0" y="3030302"/>
            <a:ext cx="4663440" cy="3678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Bicornuate uterus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7675"/>
            <a:ext cx="40386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32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89965"/>
            <a:ext cx="4191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95400"/>
            <a:ext cx="4890725" cy="35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57799" y="89965"/>
            <a:ext cx="351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Uterus didelphys . Two uterus, two cervix and vagina is also divided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5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rmohammad\Desktop\collection\Faisal-Mosque-Pakista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7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3048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B0F0"/>
                </a:solidFill>
              </a:rPr>
              <a:t>ULTRASOUND</a:t>
            </a:r>
            <a:endParaRPr lang="en-US" sz="3200" dirty="0">
              <a:solidFill>
                <a:srgbClr val="00B0F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202" y="2089905"/>
            <a:ext cx="6956425" cy="365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95400" y="889576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B050"/>
                </a:solidFill>
              </a:rPr>
              <a:t>The testes are symmetric ovoid structures and measure approximately 5 × 3 × 2 cm in the postpuberal male 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719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524" y="2286000"/>
            <a:ext cx="5715000" cy="416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76" y="2285999"/>
            <a:ext cx="3429000" cy="41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95400" y="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TESTIS AND EPIDIDYMUS.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TRANSVERSE AND LONGITUDINAL SECTIONS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2524" y="3200400"/>
            <a:ext cx="1311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epididymis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0800" y="3569732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Testis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8024" y="1066800"/>
            <a:ext cx="52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Epididymis has head, body and tail. Normal diameter of head is 1cm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96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916"/>
            <a:ext cx="4343400" cy="330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1" y="4916"/>
            <a:ext cx="4800600" cy="3303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40626"/>
            <a:ext cx="4343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978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228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PROSTATE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42862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756719"/>
            <a:ext cx="4415799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1066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TRANSABDOMINAL IMAGE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0" y="1066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TRANSRECTAL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417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399"/>
            <a:ext cx="7315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2"/>
                </a:solidFill>
              </a:rPr>
              <a:t>The Hydrocele</a:t>
            </a:r>
            <a:br>
              <a:rPr lang="en-US" sz="3200" dirty="0" smtClean="0">
                <a:solidFill>
                  <a:schemeClr val="accent2"/>
                </a:solidFill>
              </a:rPr>
            </a:b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229617"/>
            <a:ext cx="830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 indent="-284163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70C0"/>
                </a:solidFill>
              </a:rPr>
              <a:t>Accumulation of fluid between the layers of the tunica vaginalis.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0070C0"/>
                </a:solidFill>
              </a:rPr>
              <a:t>Causes: congenital or acquired: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70C0"/>
                </a:solidFill>
              </a:rPr>
              <a:t>Inflammatory-granulomas, abscess, orchitis, epididymitis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70C0"/>
                </a:solidFill>
              </a:rPr>
              <a:t>Vascular- hematoma, infarction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70C0"/>
                </a:solidFill>
              </a:rPr>
              <a:t>Neoplastic- benign tumors (Leydig cell)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70C0"/>
                </a:solidFill>
              </a:rPr>
              <a:t>malignant germ cell tumors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70C0"/>
                </a:solidFill>
              </a:rPr>
              <a:t>If </a:t>
            </a:r>
            <a:r>
              <a:rPr lang="en-US" dirty="0" smtClean="0">
                <a:solidFill>
                  <a:srgbClr val="0070C0"/>
                </a:solidFill>
              </a:rPr>
              <a:t>idiopathic</a:t>
            </a:r>
            <a:endParaRPr lang="en-US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19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979" y="1381896"/>
            <a:ext cx="4648201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81897"/>
            <a:ext cx="4144963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2200" y="152400"/>
            <a:ext cx="381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2"/>
                </a:solidFill>
              </a:rPr>
              <a:t>HYDROCELE</a:t>
            </a:r>
          </a:p>
          <a:p>
            <a:pPr algn="ctr"/>
            <a:r>
              <a:rPr lang="en-US" sz="2800" dirty="0" smtClean="0">
                <a:solidFill>
                  <a:schemeClr val="accent2"/>
                </a:solidFill>
              </a:rPr>
              <a:t>SIMPLE</a:t>
            </a:r>
            <a:endParaRPr lang="en-US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788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120" y="0"/>
            <a:ext cx="8013880" cy="603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09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COMPLEX HYDROCELE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99333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589</TotalTime>
  <Words>295</Words>
  <Application>Microsoft Office PowerPoint</Application>
  <PresentationFormat>On-screen Show (4:3)</PresentationFormat>
  <Paragraphs>66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Angles</vt:lpstr>
      <vt:lpstr> REPRODUCTIVE SYSTEM   1:MALE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FEMALE REPRODUCTIVE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MALE REPRODUCTIVE SYSTEM</dc:title>
  <dc:creator>Riaz Mohammad</dc:creator>
  <cp:lastModifiedBy>Riaz Mohammad</cp:lastModifiedBy>
  <cp:revision>35</cp:revision>
  <dcterms:created xsi:type="dcterms:W3CDTF">2014-10-27T10:36:32Z</dcterms:created>
  <dcterms:modified xsi:type="dcterms:W3CDTF">2015-05-03T12:21:35Z</dcterms:modified>
</cp:coreProperties>
</file>